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77" r:id="rId2"/>
    <p:sldId id="282" r:id="rId3"/>
    <p:sldId id="303" r:id="rId4"/>
    <p:sldId id="304" r:id="rId5"/>
    <p:sldId id="305" r:id="rId6"/>
    <p:sldId id="306" r:id="rId7"/>
    <p:sldId id="311" r:id="rId8"/>
    <p:sldId id="307" r:id="rId9"/>
    <p:sldId id="308" r:id="rId10"/>
    <p:sldId id="309" r:id="rId11"/>
    <p:sldId id="310" r:id="rId12"/>
    <p:sldId id="299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BCC932-646E-432A-A7C3-2EDC009BC754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F5FC177D-6E28-461E-A360-2619F30F65DF}">
      <dgm:prSet phldrT="[Texto]" custT="1"/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GB" sz="240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rPr>
            <a:t>Sample Preservation solution</a:t>
          </a:r>
        </a:p>
      </dgm:t>
    </dgm:pt>
    <dgm:pt modelId="{236B024F-2618-478C-AB3B-986F2A7D452A}" type="parTrans" cxnId="{2368BC6A-EA2B-4A45-B3CF-33B2B919F3DA}">
      <dgm:prSet/>
      <dgm:spPr/>
      <dgm:t>
        <a:bodyPr/>
        <a:lstStyle/>
        <a:p>
          <a:endParaRPr lang="en-GB"/>
        </a:p>
      </dgm:t>
    </dgm:pt>
    <dgm:pt modelId="{3F0F9422-A4ED-4DB8-A1E1-82FE4D6E9624}" type="sibTrans" cxnId="{2368BC6A-EA2B-4A45-B3CF-33B2B919F3DA}">
      <dgm:prSet/>
      <dgm:spPr/>
      <dgm:t>
        <a:bodyPr/>
        <a:lstStyle/>
        <a:p>
          <a:endParaRPr lang="en-GB"/>
        </a:p>
      </dgm:t>
    </dgm:pt>
    <dgm:pt modelId="{512AEEBA-F643-4F8B-A755-EAD7780B9F94}">
      <dgm:prSet phldrT="[Texto]" custT="1"/>
      <dgm:spPr/>
      <dgm:t>
        <a:bodyPr/>
        <a:lstStyle/>
        <a:p>
          <a:pPr>
            <a:spcBef>
              <a:spcPts val="1200"/>
            </a:spcBef>
          </a:pPr>
          <a:r>
            <a: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Sample Preservation Solution 				</a:t>
          </a:r>
          <a:r>
            <a:rPr lang="en-GB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           (</a:t>
          </a:r>
          <a:r>
            <a: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700 µl x 48)</a:t>
          </a:r>
        </a:p>
      </dgm:t>
    </dgm:pt>
    <dgm:pt modelId="{957707A9-A4AE-40C8-A00B-E6223A7AE927}" type="parTrans" cxnId="{D8B9E9C7-FC9D-419F-AF9A-627FC4F6A64D}">
      <dgm:prSet/>
      <dgm:spPr/>
      <dgm:t>
        <a:bodyPr/>
        <a:lstStyle/>
        <a:p>
          <a:endParaRPr lang="en-GB"/>
        </a:p>
      </dgm:t>
    </dgm:pt>
    <dgm:pt modelId="{247ACA27-9715-43B2-89AF-238F375C0F09}" type="sibTrans" cxnId="{D8B9E9C7-FC9D-419F-AF9A-627FC4F6A64D}">
      <dgm:prSet/>
      <dgm:spPr/>
      <dgm:t>
        <a:bodyPr/>
        <a:lstStyle/>
        <a:p>
          <a:endParaRPr lang="en-GB"/>
        </a:p>
      </dgm:t>
    </dgm:pt>
    <dgm:pt modelId="{A535D991-BEEB-4355-B544-9A5EB9F45011}">
      <dgm:prSet phldrT="[Texto]" custT="1"/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GB" sz="240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rPr>
            <a:t>Reagent Components</a:t>
          </a:r>
        </a:p>
      </dgm:t>
    </dgm:pt>
    <dgm:pt modelId="{FA448D6B-0F7F-4091-9B02-378DFDD1C05F}" type="parTrans" cxnId="{7A49A14A-7A21-4B22-B1D4-2F11110FEAF1}">
      <dgm:prSet/>
      <dgm:spPr/>
      <dgm:t>
        <a:bodyPr/>
        <a:lstStyle/>
        <a:p>
          <a:endParaRPr lang="en-GB"/>
        </a:p>
      </dgm:t>
    </dgm:pt>
    <dgm:pt modelId="{C613A916-EA0B-4513-A0FD-9A2C6BCEF60F}" type="sibTrans" cxnId="{7A49A14A-7A21-4B22-B1D4-2F11110FEAF1}">
      <dgm:prSet/>
      <dgm:spPr/>
      <dgm:t>
        <a:bodyPr/>
        <a:lstStyle/>
        <a:p>
          <a:endParaRPr lang="en-GB"/>
        </a:p>
      </dgm:t>
    </dgm:pt>
    <dgm:pt modelId="{C8C019BD-B3BE-4552-BA05-282A2557A812}">
      <dgm:prSet phldrT="[Texto]" custT="1"/>
      <dgm:spPr/>
      <dgm:t>
        <a:bodyPr/>
        <a:lstStyle/>
        <a:p>
          <a:r>
            <a: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RT-PCR Reagent 						(1,70 ml x 1)</a:t>
          </a:r>
        </a:p>
      </dgm:t>
    </dgm:pt>
    <dgm:pt modelId="{E6E0D383-E175-4DE3-880D-8554C3B7581C}" type="parTrans" cxnId="{DE5922F9-492D-458A-9281-A40D8303AC44}">
      <dgm:prSet/>
      <dgm:spPr/>
      <dgm:t>
        <a:bodyPr/>
        <a:lstStyle/>
        <a:p>
          <a:endParaRPr lang="en-GB"/>
        </a:p>
      </dgm:t>
    </dgm:pt>
    <dgm:pt modelId="{5A391625-22E8-454A-99C5-A8C8BDA3A39E}" type="sibTrans" cxnId="{DE5922F9-492D-458A-9281-A40D8303AC44}">
      <dgm:prSet/>
      <dgm:spPr/>
      <dgm:t>
        <a:bodyPr/>
        <a:lstStyle/>
        <a:p>
          <a:endParaRPr lang="en-GB"/>
        </a:p>
      </dgm:t>
    </dgm:pt>
    <dgm:pt modelId="{4EC87EF0-448E-4714-A183-AECD4218FC6C}">
      <dgm:prSet phldrT="[Texto]" custT="1"/>
      <dgm:spPr/>
      <dgm:t>
        <a:bodyPr/>
        <a:lstStyle/>
        <a:p>
          <a:r>
            <a: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Enzyme Mixture 						(100 µl x 1)</a:t>
          </a:r>
        </a:p>
      </dgm:t>
    </dgm:pt>
    <dgm:pt modelId="{AAB6B9AA-43F6-4D9B-A1CD-D35092B445A1}" type="parTrans" cxnId="{8AA4D969-F2DF-48C2-B393-2D29B830DEF0}">
      <dgm:prSet/>
      <dgm:spPr/>
      <dgm:t>
        <a:bodyPr/>
        <a:lstStyle/>
        <a:p>
          <a:endParaRPr lang="en-GB"/>
        </a:p>
      </dgm:t>
    </dgm:pt>
    <dgm:pt modelId="{8814C448-6770-4C67-851C-97C467FBF1D2}" type="sibTrans" cxnId="{8AA4D969-F2DF-48C2-B393-2D29B830DEF0}">
      <dgm:prSet/>
      <dgm:spPr/>
      <dgm:t>
        <a:bodyPr/>
        <a:lstStyle/>
        <a:p>
          <a:endParaRPr lang="en-GB"/>
        </a:p>
      </dgm:t>
    </dgm:pt>
    <dgm:pt modelId="{C28B6F89-52D4-4DD1-82FD-3273A78C0A14}">
      <dgm:prSet phldrT="[Texto]" custT="1"/>
      <dgm:spPr/>
      <dgm:t>
        <a:bodyPr/>
        <a:lstStyle/>
        <a:p>
          <a:r>
            <a: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Negative Control 						(110 µl x 1)</a:t>
          </a:r>
        </a:p>
      </dgm:t>
    </dgm:pt>
    <dgm:pt modelId="{8CA4BB3D-6AF9-461F-AD73-4544ACFB4BB7}" type="parTrans" cxnId="{0E29B1A7-9F37-434A-95EF-A17D9C1AA72C}">
      <dgm:prSet/>
      <dgm:spPr/>
      <dgm:t>
        <a:bodyPr/>
        <a:lstStyle/>
        <a:p>
          <a:endParaRPr lang="en-GB"/>
        </a:p>
      </dgm:t>
    </dgm:pt>
    <dgm:pt modelId="{B340CA4F-9DCB-4071-8AD7-54D100BCAAB5}" type="sibTrans" cxnId="{0E29B1A7-9F37-434A-95EF-A17D9C1AA72C}">
      <dgm:prSet/>
      <dgm:spPr/>
      <dgm:t>
        <a:bodyPr/>
        <a:lstStyle/>
        <a:p>
          <a:endParaRPr lang="en-GB"/>
        </a:p>
      </dgm:t>
    </dgm:pt>
    <dgm:pt modelId="{D10E9EDE-D659-4A81-B560-A2B56EC8879D}">
      <dgm:prSet phldrT="[Texto]" custT="1"/>
      <dgm:spPr/>
      <dgm:t>
        <a:bodyPr/>
        <a:lstStyle/>
        <a:p>
          <a:r>
            <a: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Positive Control 						(110 µl x 1)</a:t>
          </a:r>
        </a:p>
      </dgm:t>
    </dgm:pt>
    <dgm:pt modelId="{41388779-FAF9-4B49-B17C-6041126DC91D}" type="parTrans" cxnId="{4F23B2B5-2D60-4FB6-B128-CACEB57282A3}">
      <dgm:prSet/>
      <dgm:spPr/>
      <dgm:t>
        <a:bodyPr/>
        <a:lstStyle/>
        <a:p>
          <a:endParaRPr lang="en-GB"/>
        </a:p>
      </dgm:t>
    </dgm:pt>
    <dgm:pt modelId="{B5EEF1FF-75FF-4CBA-94F8-FE54B56BC4DB}" type="sibTrans" cxnId="{4F23B2B5-2D60-4FB6-B128-CACEB57282A3}">
      <dgm:prSet/>
      <dgm:spPr/>
      <dgm:t>
        <a:bodyPr/>
        <a:lstStyle/>
        <a:p>
          <a:endParaRPr lang="en-GB"/>
        </a:p>
      </dgm:t>
    </dgm:pt>
    <dgm:pt modelId="{F68364E3-21C5-464F-AC4F-D98B7733BDEE}">
      <dgm:prSet phldrT="[Texto]" custT="1"/>
      <dgm:spPr/>
      <dgm:t>
        <a:bodyPr/>
        <a:lstStyle/>
        <a:p>
          <a:r>
            <a:rPr lang="en-GB" sz="2000" dirty="0" err="1">
              <a:solidFill>
                <a:schemeClr val="tx1">
                  <a:lumMod val="50000"/>
                  <a:lumOff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Lysis</a:t>
          </a:r>
          <a:r>
            <a: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rPr>
            <a:t> Buffer*							(300 µl x 1)</a:t>
          </a:r>
        </a:p>
      </dgm:t>
    </dgm:pt>
    <dgm:pt modelId="{D7B6E0E6-A75F-43EA-A117-6A496463835A}" type="parTrans" cxnId="{CFBD9C4D-744F-4559-94C8-2A8A806612BB}">
      <dgm:prSet/>
      <dgm:spPr/>
      <dgm:t>
        <a:bodyPr/>
        <a:lstStyle/>
        <a:p>
          <a:endParaRPr lang="en-GB"/>
        </a:p>
      </dgm:t>
    </dgm:pt>
    <dgm:pt modelId="{183BF921-2B75-48DB-8FD6-E01567531C62}" type="sibTrans" cxnId="{CFBD9C4D-744F-4559-94C8-2A8A806612BB}">
      <dgm:prSet/>
      <dgm:spPr/>
      <dgm:t>
        <a:bodyPr/>
        <a:lstStyle/>
        <a:p>
          <a:endParaRPr lang="en-GB"/>
        </a:p>
      </dgm:t>
    </dgm:pt>
    <dgm:pt modelId="{0C54264B-4BD8-4960-BDA0-165877DE4A78}">
      <dgm:prSet phldrT="[Texto]" custT="1"/>
      <dgm:spPr/>
      <dgm:t>
        <a:bodyPr/>
        <a:lstStyle/>
        <a:p>
          <a:pPr>
            <a:spcBef>
              <a:spcPct val="0"/>
            </a:spcBef>
          </a:pPr>
          <a:endParaRPr lang="en-GB" sz="2400" dirty="0">
            <a:latin typeface="Century Gothic" panose="020B0502020202020204" pitchFamily="34" charset="0"/>
          </a:endParaRPr>
        </a:p>
      </dgm:t>
    </dgm:pt>
    <dgm:pt modelId="{3BD3124F-F75A-41F8-BA08-676421E751D7}" type="parTrans" cxnId="{1571A701-B116-4375-9B33-09B1EECC8448}">
      <dgm:prSet/>
      <dgm:spPr/>
      <dgm:t>
        <a:bodyPr/>
        <a:lstStyle/>
        <a:p>
          <a:endParaRPr lang="en-GB"/>
        </a:p>
      </dgm:t>
    </dgm:pt>
    <dgm:pt modelId="{E939804C-A7F9-4F16-856D-B401D8DADEFB}" type="sibTrans" cxnId="{1571A701-B116-4375-9B33-09B1EECC8448}">
      <dgm:prSet/>
      <dgm:spPr/>
      <dgm:t>
        <a:bodyPr/>
        <a:lstStyle/>
        <a:p>
          <a:endParaRPr lang="en-GB"/>
        </a:p>
      </dgm:t>
    </dgm:pt>
    <dgm:pt modelId="{BC211EBF-7FFD-4E79-BE7C-694FC196EA20}">
      <dgm:prSet phldrT="[Texto]" custT="1"/>
      <dgm:spPr/>
      <dgm:t>
        <a:bodyPr/>
        <a:lstStyle/>
        <a:p>
          <a:pPr>
            <a:spcBef>
              <a:spcPct val="0"/>
            </a:spcBef>
          </a:pPr>
          <a:endParaRPr lang="en-GB" sz="2000" dirty="0">
            <a:latin typeface="Century Gothic" panose="020B0502020202020204" pitchFamily="34" charset="0"/>
          </a:endParaRPr>
        </a:p>
      </dgm:t>
    </dgm:pt>
    <dgm:pt modelId="{16F1B1E5-5BC4-4ED6-87A5-2BE375481E9F}" type="parTrans" cxnId="{BAA7DB06-04B7-44A1-86A6-1AD1A8AC9120}">
      <dgm:prSet/>
      <dgm:spPr/>
      <dgm:t>
        <a:bodyPr/>
        <a:lstStyle/>
        <a:p>
          <a:endParaRPr lang="en-GB"/>
        </a:p>
      </dgm:t>
    </dgm:pt>
    <dgm:pt modelId="{C20D37CB-0570-4083-9249-498958D7E2FC}" type="sibTrans" cxnId="{BAA7DB06-04B7-44A1-86A6-1AD1A8AC9120}">
      <dgm:prSet/>
      <dgm:spPr/>
      <dgm:t>
        <a:bodyPr/>
        <a:lstStyle/>
        <a:p>
          <a:endParaRPr lang="en-GB"/>
        </a:p>
      </dgm:t>
    </dgm:pt>
    <dgm:pt modelId="{71B25057-172A-4251-BB41-29FF8E06F542}">
      <dgm:prSet phldrT="[Texto]" custT="1"/>
      <dgm:spPr/>
      <dgm:t>
        <a:bodyPr/>
        <a:lstStyle/>
        <a:p>
          <a:pPr>
            <a:spcBef>
              <a:spcPts val="1200"/>
            </a:spcBef>
          </a:pPr>
          <a:endParaRPr lang="en-GB" sz="2000" dirty="0">
            <a:latin typeface="Century Gothic" panose="020B0502020202020204" pitchFamily="34" charset="0"/>
          </a:endParaRPr>
        </a:p>
      </dgm:t>
    </dgm:pt>
    <dgm:pt modelId="{1B480B06-A0DE-4D42-8F3A-6E2F463A3116}" type="parTrans" cxnId="{C00069E1-2D0C-4B3A-82B4-26415D82B739}">
      <dgm:prSet/>
      <dgm:spPr/>
      <dgm:t>
        <a:bodyPr/>
        <a:lstStyle/>
        <a:p>
          <a:endParaRPr lang="en-GB"/>
        </a:p>
      </dgm:t>
    </dgm:pt>
    <dgm:pt modelId="{1B43B6BD-BFCD-403D-8BD9-4AF8A1C9AF56}" type="sibTrans" cxnId="{C00069E1-2D0C-4B3A-82B4-26415D82B739}">
      <dgm:prSet/>
      <dgm:spPr/>
      <dgm:t>
        <a:bodyPr/>
        <a:lstStyle/>
        <a:p>
          <a:endParaRPr lang="en-GB"/>
        </a:p>
      </dgm:t>
    </dgm:pt>
    <dgm:pt modelId="{CDFFF0DF-6613-42C8-B203-96AA9761688A}">
      <dgm:prSet phldrT="[Texto]" custT="1"/>
      <dgm:spPr/>
      <dgm:t>
        <a:bodyPr/>
        <a:lstStyle/>
        <a:p>
          <a:endParaRPr lang="en-GB" sz="2000" dirty="0">
            <a:latin typeface="Century Gothic" panose="020B0502020202020204" pitchFamily="34" charset="0"/>
          </a:endParaRPr>
        </a:p>
      </dgm:t>
    </dgm:pt>
    <dgm:pt modelId="{46C8CCF8-2AF3-47AE-87EF-CD28DF937C25}" type="parTrans" cxnId="{B15C4562-3E03-4444-A514-DAEE6219A4F8}">
      <dgm:prSet/>
      <dgm:spPr/>
      <dgm:t>
        <a:bodyPr/>
        <a:lstStyle/>
        <a:p>
          <a:endParaRPr lang="en-GB"/>
        </a:p>
      </dgm:t>
    </dgm:pt>
    <dgm:pt modelId="{BFB766DE-5213-4351-8E68-C92FD706909A}" type="sibTrans" cxnId="{B15C4562-3E03-4444-A514-DAEE6219A4F8}">
      <dgm:prSet/>
      <dgm:spPr/>
      <dgm:t>
        <a:bodyPr/>
        <a:lstStyle/>
        <a:p>
          <a:endParaRPr lang="en-GB"/>
        </a:p>
      </dgm:t>
    </dgm:pt>
    <dgm:pt modelId="{EEC73545-0E6F-4D2E-8448-E75D83D34F9E}" type="pres">
      <dgm:prSet presAssocID="{B4BCC932-646E-432A-A7C3-2EDC009BC7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4968BD6-1A83-4BCF-BD4A-B25B94DCFB63}" type="pres">
      <dgm:prSet presAssocID="{F5FC177D-6E28-461E-A360-2619F30F65D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D4CF49-02D4-4B94-927A-F66A82F2534F}" type="pres">
      <dgm:prSet presAssocID="{F5FC177D-6E28-461E-A360-2619F30F65D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837B8E-C13C-4DA1-B9B7-E4C7CAAD6CA8}" type="pres">
      <dgm:prSet presAssocID="{A535D991-BEEB-4355-B544-9A5EB9F4501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5E2349-C40D-4D29-9D45-C21DF2D214EA}" type="pres">
      <dgm:prSet presAssocID="{A535D991-BEEB-4355-B544-9A5EB9F4501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6175B54-13DE-40FA-9DE7-E6E66CA180A6}" type="presOf" srcId="{F68364E3-21C5-464F-AC4F-D98B7733BDEE}" destId="{205E2349-C40D-4D29-9D45-C21DF2D214EA}" srcOrd="0" destOrd="5" presId="urn:microsoft.com/office/officeart/2005/8/layout/vList2"/>
    <dgm:cxn modelId="{6DEF0F20-6F7A-4B6B-B39C-A99593812350}" type="presOf" srcId="{A535D991-BEEB-4355-B544-9A5EB9F45011}" destId="{3E837B8E-C13C-4DA1-B9B7-E4C7CAAD6CA8}" srcOrd="0" destOrd="0" presId="urn:microsoft.com/office/officeart/2005/8/layout/vList2"/>
    <dgm:cxn modelId="{292160DA-DD94-405F-B2BF-0EFA8E8E1DB2}" type="presOf" srcId="{4EC87EF0-448E-4714-A183-AECD4218FC6C}" destId="{205E2349-C40D-4D29-9D45-C21DF2D214EA}" srcOrd="0" destOrd="2" presId="urn:microsoft.com/office/officeart/2005/8/layout/vList2"/>
    <dgm:cxn modelId="{7766882E-5B04-4A02-9058-0605919B6627}" type="presOf" srcId="{512AEEBA-F643-4F8B-A755-EAD7780B9F94}" destId="{74D4CF49-02D4-4B94-927A-F66A82F2534F}" srcOrd="0" destOrd="1" presId="urn:microsoft.com/office/officeart/2005/8/layout/vList2"/>
    <dgm:cxn modelId="{20389375-A928-4BDE-8D2E-BA17B77AA417}" type="presOf" srcId="{C8C019BD-B3BE-4552-BA05-282A2557A812}" destId="{205E2349-C40D-4D29-9D45-C21DF2D214EA}" srcOrd="0" destOrd="1" presId="urn:microsoft.com/office/officeart/2005/8/layout/vList2"/>
    <dgm:cxn modelId="{051F751C-25FF-4C8B-997B-3F54C0C05946}" type="presOf" srcId="{D10E9EDE-D659-4A81-B560-A2B56EC8879D}" destId="{205E2349-C40D-4D29-9D45-C21DF2D214EA}" srcOrd="0" destOrd="4" presId="urn:microsoft.com/office/officeart/2005/8/layout/vList2"/>
    <dgm:cxn modelId="{DE5922F9-492D-458A-9281-A40D8303AC44}" srcId="{A535D991-BEEB-4355-B544-9A5EB9F45011}" destId="{C8C019BD-B3BE-4552-BA05-282A2557A812}" srcOrd="1" destOrd="0" parTransId="{E6E0D383-E175-4DE3-880D-8554C3B7581C}" sibTransId="{5A391625-22E8-454A-99C5-A8C8BDA3A39E}"/>
    <dgm:cxn modelId="{9C6EBEFB-6E75-4AAF-BF3A-21AEBE29E71A}" type="presOf" srcId="{F5FC177D-6E28-461E-A360-2619F30F65DF}" destId="{E4968BD6-1A83-4BCF-BD4A-B25B94DCFB63}" srcOrd="0" destOrd="0" presId="urn:microsoft.com/office/officeart/2005/8/layout/vList2"/>
    <dgm:cxn modelId="{7A49A14A-7A21-4B22-B1D4-2F11110FEAF1}" srcId="{B4BCC932-646E-432A-A7C3-2EDC009BC754}" destId="{A535D991-BEEB-4355-B544-9A5EB9F45011}" srcOrd="1" destOrd="0" parTransId="{FA448D6B-0F7F-4091-9B02-378DFDD1C05F}" sibTransId="{C613A916-EA0B-4513-A0FD-9A2C6BCEF60F}"/>
    <dgm:cxn modelId="{4F23B2B5-2D60-4FB6-B128-CACEB57282A3}" srcId="{A535D991-BEEB-4355-B544-9A5EB9F45011}" destId="{D10E9EDE-D659-4A81-B560-A2B56EC8879D}" srcOrd="4" destOrd="0" parTransId="{41388779-FAF9-4B49-B17C-6041126DC91D}" sibTransId="{B5EEF1FF-75FF-4CBA-94F8-FE54B56BC4DB}"/>
    <dgm:cxn modelId="{3490B1AD-E2A2-4D95-84A5-F19E7DED4131}" type="presOf" srcId="{B4BCC932-646E-432A-A7C3-2EDC009BC754}" destId="{EEC73545-0E6F-4D2E-8448-E75D83D34F9E}" srcOrd="0" destOrd="0" presId="urn:microsoft.com/office/officeart/2005/8/layout/vList2"/>
    <dgm:cxn modelId="{4A6C97E2-0775-4E4D-82B5-B2C4CD23551A}" type="presOf" srcId="{CDFFF0DF-6613-42C8-B203-96AA9761688A}" destId="{205E2349-C40D-4D29-9D45-C21DF2D214EA}" srcOrd="0" destOrd="0" presId="urn:microsoft.com/office/officeart/2005/8/layout/vList2"/>
    <dgm:cxn modelId="{43332786-298A-45D9-B7CE-51A7518061A0}" type="presOf" srcId="{71B25057-172A-4251-BB41-29FF8E06F542}" destId="{74D4CF49-02D4-4B94-927A-F66A82F2534F}" srcOrd="0" destOrd="0" presId="urn:microsoft.com/office/officeart/2005/8/layout/vList2"/>
    <dgm:cxn modelId="{CFBD9C4D-744F-4559-94C8-2A8A806612BB}" srcId="{A535D991-BEEB-4355-B544-9A5EB9F45011}" destId="{F68364E3-21C5-464F-AC4F-D98B7733BDEE}" srcOrd="5" destOrd="0" parTransId="{D7B6E0E6-A75F-43EA-A117-6A496463835A}" sibTransId="{183BF921-2B75-48DB-8FD6-E01567531C62}"/>
    <dgm:cxn modelId="{C00069E1-2D0C-4B3A-82B4-26415D82B739}" srcId="{F5FC177D-6E28-461E-A360-2619F30F65DF}" destId="{71B25057-172A-4251-BB41-29FF8E06F542}" srcOrd="0" destOrd="0" parTransId="{1B480B06-A0DE-4D42-8F3A-6E2F463A3116}" sibTransId="{1B43B6BD-BFCD-403D-8BD9-4AF8A1C9AF56}"/>
    <dgm:cxn modelId="{C018DB0E-EA5A-4761-AEE9-73014BC347B8}" type="presOf" srcId="{C28B6F89-52D4-4DD1-82FD-3273A78C0A14}" destId="{205E2349-C40D-4D29-9D45-C21DF2D214EA}" srcOrd="0" destOrd="3" presId="urn:microsoft.com/office/officeart/2005/8/layout/vList2"/>
    <dgm:cxn modelId="{B15C4562-3E03-4444-A514-DAEE6219A4F8}" srcId="{A535D991-BEEB-4355-B544-9A5EB9F45011}" destId="{CDFFF0DF-6613-42C8-B203-96AA9761688A}" srcOrd="0" destOrd="0" parTransId="{46C8CCF8-2AF3-47AE-87EF-CD28DF937C25}" sibTransId="{BFB766DE-5213-4351-8E68-C92FD706909A}"/>
    <dgm:cxn modelId="{E87FCE71-A8D3-4E49-A433-8CE8BC68DD57}" type="presOf" srcId="{0C54264B-4BD8-4960-BDA0-165877DE4A78}" destId="{74D4CF49-02D4-4B94-927A-F66A82F2534F}" srcOrd="0" destOrd="3" presId="urn:microsoft.com/office/officeart/2005/8/layout/vList2"/>
    <dgm:cxn modelId="{D8B9E9C7-FC9D-419F-AF9A-627FC4F6A64D}" srcId="{F5FC177D-6E28-461E-A360-2619F30F65DF}" destId="{512AEEBA-F643-4F8B-A755-EAD7780B9F94}" srcOrd="1" destOrd="0" parTransId="{957707A9-A4AE-40C8-A00B-E6223A7AE927}" sibTransId="{247ACA27-9715-43B2-89AF-238F375C0F09}"/>
    <dgm:cxn modelId="{1571A701-B116-4375-9B33-09B1EECC8448}" srcId="{F5FC177D-6E28-461E-A360-2619F30F65DF}" destId="{0C54264B-4BD8-4960-BDA0-165877DE4A78}" srcOrd="3" destOrd="0" parTransId="{3BD3124F-F75A-41F8-BA08-676421E751D7}" sibTransId="{E939804C-A7F9-4F16-856D-B401D8DADEFB}"/>
    <dgm:cxn modelId="{0E29B1A7-9F37-434A-95EF-A17D9C1AA72C}" srcId="{A535D991-BEEB-4355-B544-9A5EB9F45011}" destId="{C28B6F89-52D4-4DD1-82FD-3273A78C0A14}" srcOrd="3" destOrd="0" parTransId="{8CA4BB3D-6AF9-461F-AD73-4544ACFB4BB7}" sibTransId="{B340CA4F-9DCB-4071-8AD7-54D100BCAAB5}"/>
    <dgm:cxn modelId="{2368BC6A-EA2B-4A45-B3CF-33B2B919F3DA}" srcId="{B4BCC932-646E-432A-A7C3-2EDC009BC754}" destId="{F5FC177D-6E28-461E-A360-2619F30F65DF}" srcOrd="0" destOrd="0" parTransId="{236B024F-2618-478C-AB3B-986F2A7D452A}" sibTransId="{3F0F9422-A4ED-4DB8-A1E1-82FE4D6E9624}"/>
    <dgm:cxn modelId="{BAA7DB06-04B7-44A1-86A6-1AD1A8AC9120}" srcId="{F5FC177D-6E28-461E-A360-2619F30F65DF}" destId="{BC211EBF-7FFD-4E79-BE7C-694FC196EA20}" srcOrd="2" destOrd="0" parTransId="{16F1B1E5-5BC4-4ED6-87A5-2BE375481E9F}" sibTransId="{C20D37CB-0570-4083-9249-498958D7E2FC}"/>
    <dgm:cxn modelId="{8AA4D969-F2DF-48C2-B393-2D29B830DEF0}" srcId="{A535D991-BEEB-4355-B544-9A5EB9F45011}" destId="{4EC87EF0-448E-4714-A183-AECD4218FC6C}" srcOrd="2" destOrd="0" parTransId="{AAB6B9AA-43F6-4D9B-A1CD-D35092B445A1}" sibTransId="{8814C448-6770-4C67-851C-97C467FBF1D2}"/>
    <dgm:cxn modelId="{750824F4-41A2-45CB-AA89-0BC084093F05}" type="presOf" srcId="{BC211EBF-7FFD-4E79-BE7C-694FC196EA20}" destId="{74D4CF49-02D4-4B94-927A-F66A82F2534F}" srcOrd="0" destOrd="2" presId="urn:microsoft.com/office/officeart/2005/8/layout/vList2"/>
    <dgm:cxn modelId="{2DDB844A-4E1A-4E3F-8BE7-CDE97953EF9F}" type="presParOf" srcId="{EEC73545-0E6F-4D2E-8448-E75D83D34F9E}" destId="{E4968BD6-1A83-4BCF-BD4A-B25B94DCFB63}" srcOrd="0" destOrd="0" presId="urn:microsoft.com/office/officeart/2005/8/layout/vList2"/>
    <dgm:cxn modelId="{50155960-46EF-4E32-BF15-2B43F82ADD46}" type="presParOf" srcId="{EEC73545-0E6F-4D2E-8448-E75D83D34F9E}" destId="{74D4CF49-02D4-4B94-927A-F66A82F2534F}" srcOrd="1" destOrd="0" presId="urn:microsoft.com/office/officeart/2005/8/layout/vList2"/>
    <dgm:cxn modelId="{828E785C-30C6-47C2-A5EC-1B57CD589438}" type="presParOf" srcId="{EEC73545-0E6F-4D2E-8448-E75D83D34F9E}" destId="{3E837B8E-C13C-4DA1-B9B7-E4C7CAAD6CA8}" srcOrd="2" destOrd="0" presId="urn:microsoft.com/office/officeart/2005/8/layout/vList2"/>
    <dgm:cxn modelId="{9892234E-236D-44BD-8823-98DF1338963C}" type="presParOf" srcId="{EEC73545-0E6F-4D2E-8448-E75D83D34F9E}" destId="{205E2349-C40D-4D29-9D45-C21DF2D214E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3F372-7716-4224-A21B-09C880B44366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03E4E-BE48-4A1F-96A5-A657E760C9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71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011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F2A2F-EFC6-4C9D-88B8-876C2AD4AC75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214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839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264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A81606-6D78-42CB-B765-C259E8D968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44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9210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1" y="160799"/>
            <a:ext cx="2495991" cy="816107"/>
          </a:xfrm>
          <a:prstGeom prst="rect">
            <a:avLst/>
          </a:prstGeom>
        </p:spPr>
      </p:pic>
      <p:cxnSp>
        <p:nvCxnSpPr>
          <p:cNvPr id="8" name="Conector recto 7"/>
          <p:cNvCxnSpPr/>
          <p:nvPr userDrawn="1"/>
        </p:nvCxnSpPr>
        <p:spPr>
          <a:xfrm>
            <a:off x="-4756" y="1005016"/>
            <a:ext cx="122040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 userDrawn="1"/>
        </p:nvCxnSpPr>
        <p:spPr>
          <a:xfrm>
            <a:off x="-12000" y="1023308"/>
            <a:ext cx="12204000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 userDrawn="1"/>
        </p:nvCxnSpPr>
        <p:spPr>
          <a:xfrm>
            <a:off x="-12376" y="6499654"/>
            <a:ext cx="122040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 userDrawn="1"/>
        </p:nvCxnSpPr>
        <p:spPr>
          <a:xfrm>
            <a:off x="-19620" y="6517946"/>
            <a:ext cx="12204000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68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5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hyperlink" Target="http://www.bdrdiagnostic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1029731" y="4868563"/>
            <a:ext cx="11079890" cy="7990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6120713" y="5185720"/>
            <a:ext cx="5857103" cy="7990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175158" y="5212753"/>
            <a:ext cx="4727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Genvinset</a:t>
            </a:r>
            <a:r>
              <a:rPr lang="es-ES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® COVID-19 kit</a:t>
            </a:r>
          </a:p>
          <a:p>
            <a:pPr algn="r"/>
            <a:r>
              <a:rPr lang="es-ES" sz="2400" b="1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October</a:t>
            </a:r>
            <a:r>
              <a:rPr lang="es-ES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2020</a:t>
            </a:r>
            <a:endParaRPr lang="es-ES" sz="24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900745" y="0"/>
            <a:ext cx="2208876" cy="867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4540" y="163052"/>
            <a:ext cx="3123276" cy="102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86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4916085" y="540229"/>
            <a:ext cx="7144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Results interpretation and examples</a:t>
            </a:r>
            <a:endParaRPr lang="es-ES" sz="2000" i="1" dirty="0">
              <a:solidFill>
                <a:schemeClr val="tx2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9" name="Marcador de número de diapositiva 2"/>
          <p:cNvSpPr txBox="1">
            <a:spLocks/>
          </p:cNvSpPr>
          <p:nvPr/>
        </p:nvSpPr>
        <p:spPr>
          <a:xfrm>
            <a:off x="8769802" y="654017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9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820797" y="1533457"/>
            <a:ext cx="10391686" cy="393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820797" y="1533457"/>
            <a:ext cx="10391686" cy="393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3" name="CuadroTexto 22"/>
          <p:cNvSpPr txBox="1"/>
          <p:nvPr/>
        </p:nvSpPr>
        <p:spPr>
          <a:xfrm>
            <a:off x="408888" y="1325001"/>
            <a:ext cx="11215504" cy="1131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Detection of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ORF1ab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gene (FAM),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gene (CY5) and Internal Control (HEX/VIC) in one tube at the same time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408888" y="6076877"/>
            <a:ext cx="1147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Possible causes: existence of inhibitors in the PCR process. 2. Elevated RNA concentrations could inhibit the amplification of IC, resulting in weak or negative results.</a:t>
            </a:r>
            <a:endParaRPr lang="en-GB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794" y="2914497"/>
            <a:ext cx="9027691" cy="268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35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4916085" y="540229"/>
            <a:ext cx="7144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Results interpretation and examples</a:t>
            </a:r>
            <a:endParaRPr lang="es-ES" sz="2000" i="1" dirty="0">
              <a:solidFill>
                <a:schemeClr val="tx2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9" name="Marcador de número de diapositiva 2"/>
          <p:cNvSpPr txBox="1">
            <a:spLocks/>
          </p:cNvSpPr>
          <p:nvPr/>
        </p:nvSpPr>
        <p:spPr>
          <a:xfrm>
            <a:off x="8769802" y="654017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10</a:t>
            </a:r>
            <a:endParaRPr lang="es-ES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820797" y="1533457"/>
            <a:ext cx="10391686" cy="393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820797" y="1533457"/>
            <a:ext cx="10391686" cy="393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820797" y="1533457"/>
            <a:ext cx="10391686" cy="393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0" name="Imagen 9" descr="C:\Users\plaheras\Downloads\Sin extraer negativa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493" y="1430010"/>
            <a:ext cx="3543935" cy="16929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 descr="C:\Users\plaheras\Downloads\Sin extraer positiv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734" y="1444865"/>
            <a:ext cx="3524250" cy="166941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adroTexto 11"/>
          <p:cNvSpPr txBox="1"/>
          <p:nvPr/>
        </p:nvSpPr>
        <p:spPr>
          <a:xfrm>
            <a:off x="513866" y="1884716"/>
            <a:ext cx="2928696" cy="95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Without RNA extraction (just buffer </a:t>
            </a:r>
            <a:r>
              <a:rPr lang="en-GB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lysis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):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13866" y="3887559"/>
            <a:ext cx="2928696" cy="49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With RNA extraction: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pic>
        <p:nvPicPr>
          <p:cNvPr id="15" name="Imagen 14" descr="C:\Users\plaheras\Downloads\Extraidas negativas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493" y="3511993"/>
            <a:ext cx="3543935" cy="1678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n 15" descr="C:\Users\plaheras\Downloads\Extraidas positivas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400" y="3511993"/>
            <a:ext cx="3534584" cy="167827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" name="Grupo 16"/>
          <p:cNvGrpSpPr/>
          <p:nvPr/>
        </p:nvGrpSpPr>
        <p:grpSpPr>
          <a:xfrm>
            <a:off x="6238612" y="5326060"/>
            <a:ext cx="3585828" cy="1087927"/>
            <a:chOff x="4299225" y="5161583"/>
            <a:chExt cx="3585828" cy="1087927"/>
          </a:xfrm>
        </p:grpSpPr>
        <p:grpSp>
          <p:nvGrpSpPr>
            <p:cNvPr id="18" name="Grupo 17"/>
            <p:cNvGrpSpPr/>
            <p:nvPr/>
          </p:nvGrpSpPr>
          <p:grpSpPr>
            <a:xfrm>
              <a:off x="4299225" y="5161583"/>
              <a:ext cx="3585828" cy="1087927"/>
              <a:chOff x="4548302" y="5194640"/>
              <a:chExt cx="3585828" cy="1087927"/>
            </a:xfrm>
          </p:grpSpPr>
          <p:cxnSp>
            <p:nvCxnSpPr>
              <p:cNvPr id="20" name="Conector recto 19"/>
              <p:cNvCxnSpPr/>
              <p:nvPr/>
            </p:nvCxnSpPr>
            <p:spPr>
              <a:xfrm flipV="1">
                <a:off x="4548304" y="5402510"/>
                <a:ext cx="1175783" cy="8389"/>
              </a:xfrm>
              <a:prstGeom prst="line">
                <a:avLst/>
              </a:prstGeom>
              <a:ln>
                <a:solidFill>
                  <a:srgbClr val="42D71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recto 20"/>
              <p:cNvCxnSpPr/>
              <p:nvPr/>
            </p:nvCxnSpPr>
            <p:spPr>
              <a:xfrm flipV="1">
                <a:off x="4548302" y="5755678"/>
                <a:ext cx="1175783" cy="8389"/>
              </a:xfrm>
              <a:prstGeom prst="line">
                <a:avLst/>
              </a:prstGeom>
              <a:ln>
                <a:solidFill>
                  <a:srgbClr val="232BD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ángulo 25"/>
              <p:cNvSpPr/>
              <p:nvPr/>
            </p:nvSpPr>
            <p:spPr>
              <a:xfrm>
                <a:off x="5724087" y="5194640"/>
                <a:ext cx="2410043" cy="10879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sz="1600" dirty="0" err="1" smtClean="0">
                    <a:latin typeface="Segoe UI Semilight" panose="020B04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Internal</a:t>
                </a:r>
                <a:r>
                  <a:rPr lang="es-ES" sz="1600" dirty="0" smtClean="0">
                    <a:latin typeface="Segoe UI Semilight" panose="020B04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s-ES" sz="1600" dirty="0">
                    <a:latin typeface="Segoe UI Semilight" panose="020B04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Control</a:t>
                </a:r>
                <a:endParaRPr lang="es-E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600" i="1" dirty="0" smtClean="0">
                    <a:latin typeface="Segoe UI Semilight" panose="020B04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ORF1ab</a:t>
                </a:r>
                <a:r>
                  <a:rPr lang="en-GB" sz="1600" dirty="0" smtClean="0">
                    <a:latin typeface="Segoe UI Semilight" panose="020B04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gene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600" i="1" dirty="0" smtClean="0">
                    <a:effectLst/>
                    <a:latin typeface="Segoe UI Semilight" panose="020B04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GB" sz="1600" dirty="0" smtClean="0">
                    <a:effectLst/>
                    <a:latin typeface="Segoe UI Semilight" panose="020B04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gene</a:t>
                </a:r>
                <a:endParaRPr lang="es-E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9" name="Conector recto 18"/>
            <p:cNvCxnSpPr/>
            <p:nvPr/>
          </p:nvCxnSpPr>
          <p:spPr>
            <a:xfrm flipV="1">
              <a:off x="4299226" y="6075789"/>
              <a:ext cx="1175783" cy="8389"/>
            </a:xfrm>
            <a:prstGeom prst="line">
              <a:avLst/>
            </a:prstGeom>
            <a:ln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6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4916085" y="540229"/>
            <a:ext cx="7144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Contact information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1686391" y="1986638"/>
            <a:ext cx="8329188" cy="3709962"/>
            <a:chOff x="1711105" y="2077256"/>
            <a:chExt cx="8329188" cy="3709962"/>
          </a:xfrm>
        </p:grpSpPr>
        <p:grpSp>
          <p:nvGrpSpPr>
            <p:cNvPr id="2" name="Grupo 1"/>
            <p:cNvGrpSpPr/>
            <p:nvPr/>
          </p:nvGrpSpPr>
          <p:grpSpPr>
            <a:xfrm>
              <a:off x="2888379" y="2077256"/>
              <a:ext cx="5706969" cy="1402560"/>
              <a:chOff x="2888379" y="2077256"/>
              <a:chExt cx="5706969" cy="1402560"/>
            </a:xfrm>
          </p:grpSpPr>
          <p:pic>
            <p:nvPicPr>
              <p:cNvPr id="98" name="Imagen 97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175436" y="2184416"/>
                <a:ext cx="1171575" cy="1295400"/>
              </a:xfrm>
              <a:prstGeom prst="rect">
                <a:avLst/>
              </a:prstGeom>
            </p:spPr>
          </p:pic>
          <p:pic>
            <p:nvPicPr>
              <p:cNvPr id="99" name="Imagen 98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671423" y="2077256"/>
                <a:ext cx="923925" cy="1333500"/>
              </a:xfrm>
              <a:prstGeom prst="rect">
                <a:avLst/>
              </a:prstGeom>
            </p:spPr>
          </p:pic>
          <p:pic>
            <p:nvPicPr>
              <p:cNvPr id="100" name="Imagen 99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965762" y="2169805"/>
                <a:ext cx="923925" cy="1209675"/>
              </a:xfrm>
              <a:prstGeom prst="rect">
                <a:avLst/>
              </a:prstGeom>
            </p:spPr>
          </p:pic>
          <p:pic>
            <p:nvPicPr>
              <p:cNvPr id="101" name="Imagen 100"/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888379" y="2169805"/>
                <a:ext cx="781050" cy="1257300"/>
              </a:xfrm>
              <a:prstGeom prst="rect">
                <a:avLst/>
              </a:prstGeom>
            </p:spPr>
          </p:pic>
        </p:grpSp>
        <p:grpSp>
          <p:nvGrpSpPr>
            <p:cNvPr id="3" name="Grupo 2"/>
            <p:cNvGrpSpPr/>
            <p:nvPr/>
          </p:nvGrpSpPr>
          <p:grpSpPr>
            <a:xfrm>
              <a:off x="1711105" y="3478894"/>
              <a:ext cx="8329188" cy="2308324"/>
              <a:chOff x="1711105" y="3478894"/>
              <a:chExt cx="8329188" cy="2308324"/>
            </a:xfrm>
          </p:grpSpPr>
          <p:sp>
            <p:nvSpPr>
              <p:cNvPr id="97" name="CuadroTexto 96"/>
              <p:cNvSpPr txBox="1"/>
              <p:nvPr/>
            </p:nvSpPr>
            <p:spPr>
              <a:xfrm>
                <a:off x="1711105" y="3478894"/>
                <a:ext cx="832918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dirty="0" err="1" smtClean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Blackhills</a:t>
                </a:r>
                <a:r>
                  <a:rPr lang="es-ES" dirty="0" smtClean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:r>
                  <a:rPr lang="es-ES" dirty="0" err="1" smtClean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Diagnostic</a:t>
                </a:r>
                <a:r>
                  <a:rPr lang="es-ES" dirty="0" smtClean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:r>
                  <a:rPr lang="es-ES" dirty="0" err="1" smtClean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Resources</a:t>
                </a:r>
                <a:r>
                  <a:rPr lang="es-ES" dirty="0" smtClean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S.L.U.</a:t>
                </a:r>
              </a:p>
              <a:p>
                <a:pPr algn="ctr"/>
                <a:r>
                  <a:rPr lang="es-ES" dirty="0" smtClean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Camino del Pilón 86, casa 7, local</a:t>
                </a:r>
              </a:p>
              <a:p>
                <a:pPr algn="ctr"/>
                <a:r>
                  <a:rPr lang="es-ES" dirty="0" smtClean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50011 Zaragoza (SPAIN)</a:t>
                </a:r>
                <a:br>
                  <a:rPr lang="es-ES" dirty="0" smtClean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</a:br>
                <a:endParaRPr lang="es-ES" dirty="0" smtClean="0"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  <a:p>
                <a:pPr algn="ctr"/>
                <a:endParaRPr lang="es-ES" dirty="0" smtClean="0"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  <a:p>
                <a:pPr algn="ctr"/>
                <a:r>
                  <a:rPr lang="es-ES" dirty="0" smtClean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+34 976 094 603</a:t>
                </a:r>
              </a:p>
              <a:p>
                <a:pPr algn="ctr"/>
                <a:r>
                  <a:rPr lang="es-ES" dirty="0" smtClean="0">
                    <a:latin typeface="Segoe UI Semilight" panose="020B0402040204020203" pitchFamily="34" charset="0"/>
                    <a:cs typeface="Segoe UI Semilight" panose="020B0402040204020203" pitchFamily="34" charset="0"/>
                    <a:hlinkClick r:id="rId7"/>
                  </a:rPr>
                  <a:t>www.bdrdiagnostics.com</a:t>
                </a:r>
                <a:endParaRPr lang="es-ES" dirty="0" smtClean="0"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  <a:p>
                <a:pPr algn="ctr"/>
                <a:r>
                  <a:rPr lang="es-ES" dirty="0" smtClean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info@bdrdiagnostics.com</a:t>
                </a:r>
              </a:p>
            </p:txBody>
          </p:sp>
          <p:pic>
            <p:nvPicPr>
              <p:cNvPr id="102" name="Picture 14" descr="Imagen relacionada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9928" y="4463356"/>
                <a:ext cx="336354" cy="3363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8616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Marcador de número de diapositiva 2"/>
          <p:cNvSpPr txBox="1">
            <a:spLocks/>
          </p:cNvSpPr>
          <p:nvPr/>
        </p:nvSpPr>
        <p:spPr>
          <a:xfrm>
            <a:off x="8769802" y="654017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</a:t>
            </a:r>
            <a:endParaRPr lang="es-ES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1148241" y="1530058"/>
            <a:ext cx="989551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Intended use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General features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Detected genes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Workflow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Validated qPCR thermal-cyclers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Components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Reaction setup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Results interpretation and examples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2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4916085" y="540229"/>
            <a:ext cx="7144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Intended use</a:t>
            </a:r>
            <a:endParaRPr lang="es-ES" sz="2000" i="1" dirty="0">
              <a:solidFill>
                <a:schemeClr val="tx2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9" name="Marcador de número de diapositiva 2"/>
          <p:cNvSpPr txBox="1">
            <a:spLocks/>
          </p:cNvSpPr>
          <p:nvPr/>
        </p:nvSpPr>
        <p:spPr>
          <a:xfrm>
            <a:off x="8769802" y="654017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</a:t>
            </a:r>
            <a:endParaRPr lang="es-ES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974822" y="1804591"/>
            <a:ext cx="989551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Qualitative detection of the novel coronavirus </a:t>
            </a:r>
            <a:r>
              <a:rPr lang="en-GB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(SARS-CoV-19) </a:t>
            </a:r>
            <a:r>
              <a:rPr lang="en-GB" sz="3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ORF1ab</a:t>
            </a: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and </a:t>
            </a:r>
            <a:r>
              <a:rPr lang="en-GB" sz="3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N </a:t>
            </a: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genes.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GB" sz="8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Auxiliary diagnosis of suspected coronavirus infection </a:t>
            </a:r>
            <a:r>
              <a:rPr lang="en-GB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 </a:t>
            </a: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relevant cases of pneumonia.</a:t>
            </a:r>
            <a:r>
              <a:rPr lang="en-GB" sz="3600" dirty="0">
                <a:latin typeface="Century Gothic" panose="020B0502020202020204" pitchFamily="34" charset="0"/>
              </a:rPr>
              <a:t/>
            </a:r>
            <a:br>
              <a:rPr lang="en-GB" sz="3600" dirty="0">
                <a:latin typeface="Century Gothic" panose="020B0502020202020204" pitchFamily="34" charset="0"/>
              </a:rPr>
            </a:br>
            <a:r>
              <a:rPr lang="en-GB" dirty="0">
                <a:latin typeface="Century Gothic" panose="020B0502020202020204" pitchFamily="34" charset="0"/>
              </a:rPr>
              <a:t/>
            </a:r>
            <a:br>
              <a:rPr lang="en-GB" dirty="0">
                <a:latin typeface="Century Gothic" panose="020B0502020202020204" pitchFamily="34" charset="0"/>
              </a:rPr>
            </a:br>
            <a:endParaRPr lang="en-GB" dirty="0">
              <a:latin typeface="Century Gothic" panose="020B0502020202020204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11799305" y="3079554"/>
            <a:ext cx="0" cy="3175309"/>
          </a:xfrm>
          <a:prstGeom prst="line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2"/>
          <p:cNvCxnSpPr/>
          <p:nvPr/>
        </p:nvCxnSpPr>
        <p:spPr>
          <a:xfrm>
            <a:off x="6542690" y="5975132"/>
            <a:ext cx="5376043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7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4916085" y="540229"/>
            <a:ext cx="7144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General features</a:t>
            </a:r>
            <a:endParaRPr lang="es-ES" sz="2000" i="1" dirty="0">
              <a:solidFill>
                <a:schemeClr val="tx2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9" name="Marcador de número de diapositiva 2"/>
          <p:cNvSpPr txBox="1">
            <a:spLocks/>
          </p:cNvSpPr>
          <p:nvPr/>
        </p:nvSpPr>
        <p:spPr>
          <a:xfrm>
            <a:off x="8769802" y="654017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41650" y="1108766"/>
            <a:ext cx="107713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E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Easy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s-E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to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use, labor and time </a:t>
            </a:r>
            <a:r>
              <a:rPr lang="es-E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saving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  <a:endParaRPr lang="es-ES" sz="24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Sample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preservation buffer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included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separately.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No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RNA extraction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optional: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reduces de risk of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exposure.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Multiplex </a:t>
            </a:r>
            <a:r>
              <a:rPr lang="es-E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detection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of </a:t>
            </a:r>
            <a:r>
              <a:rPr lang="es-E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ORF1ab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gene, </a:t>
            </a:r>
            <a:r>
              <a:rPr lang="es-E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N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gene and </a:t>
            </a:r>
            <a:r>
              <a:rPr lang="es-E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Internal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Control (IC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).</a:t>
            </a:r>
            <a:endParaRPr lang="es-ES" sz="24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E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Internal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 Control (IC) </a:t>
            </a:r>
            <a:r>
              <a:rPr lang="es-E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included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in </a:t>
            </a:r>
            <a:r>
              <a:rPr lang="es-E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the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lysis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buffer 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to monitor false </a:t>
            </a:r>
            <a:r>
              <a:rPr lang="es-E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negatives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E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Specimen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type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s-E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throat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swab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and </a:t>
            </a:r>
            <a:r>
              <a:rPr lang="es-E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sputum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Storage: -70ºC.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1799305" y="3079554"/>
            <a:ext cx="0" cy="3175309"/>
          </a:xfrm>
          <a:prstGeom prst="line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6542690" y="5975132"/>
            <a:ext cx="5376043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52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4916085" y="540229"/>
            <a:ext cx="7144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Detected genes</a:t>
            </a:r>
            <a:endParaRPr lang="es-ES" sz="2000" i="1" dirty="0">
              <a:solidFill>
                <a:schemeClr val="tx2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9" name="Marcador de número de diapositiva 2"/>
          <p:cNvSpPr txBox="1">
            <a:spLocks/>
          </p:cNvSpPr>
          <p:nvPr/>
        </p:nvSpPr>
        <p:spPr>
          <a:xfrm>
            <a:off x="8769802" y="654017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20797" y="2116783"/>
            <a:ext cx="10391686" cy="393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3995468" y="1711595"/>
            <a:ext cx="4201064" cy="369332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TARGET GENES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739151"/>
              </p:ext>
            </p:extLst>
          </p:nvPr>
        </p:nvGraphicFramePr>
        <p:xfrm>
          <a:off x="1466079" y="2337011"/>
          <a:ext cx="9259842" cy="124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6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866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866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4559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Gene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AF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Detection</a:t>
                      </a:r>
                      <a:r>
                        <a:rPr lang="en-GB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channel</a:t>
                      </a:r>
                      <a:endParaRPr lang="en-GB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AF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Absorption/Emission (nm)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AF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3410">
                <a:tc>
                  <a:txBody>
                    <a:bodyPr/>
                    <a:lstStyle/>
                    <a:p>
                      <a:pPr algn="ctr"/>
                      <a:r>
                        <a:rPr lang="en-GB" i="1" dirty="0">
                          <a:latin typeface="Century Gothic" panose="020B0502020202020204" pitchFamily="34" charset="0"/>
                        </a:rPr>
                        <a:t>ORF1ab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FAM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494/518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410">
                <a:tc>
                  <a:txBody>
                    <a:bodyPr/>
                    <a:lstStyle/>
                    <a:p>
                      <a:pPr algn="ctr"/>
                      <a:r>
                        <a:rPr lang="en-GB" i="1" dirty="0"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Cy5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643/667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3995468" y="4222502"/>
            <a:ext cx="4201064" cy="369332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INTERNAL CONTROL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800920"/>
              </p:ext>
            </p:extLst>
          </p:nvPr>
        </p:nvGraphicFramePr>
        <p:xfrm>
          <a:off x="1466079" y="4801291"/>
          <a:ext cx="9259842" cy="880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6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866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866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4559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Gene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AF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Detection</a:t>
                      </a:r>
                      <a:r>
                        <a:rPr lang="en-GB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channel</a:t>
                      </a:r>
                      <a:endParaRPr lang="en-GB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AF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Absorption/Emission (nm)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AF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3410">
                <a:tc>
                  <a:txBody>
                    <a:bodyPr/>
                    <a:lstStyle/>
                    <a:p>
                      <a:pPr algn="ctr"/>
                      <a:r>
                        <a:rPr lang="en-GB" i="0" dirty="0">
                          <a:latin typeface="Century Gothic" panose="020B0502020202020204" pitchFamily="34" charset="0"/>
                        </a:rPr>
                        <a:t>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HEX/VIC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535/556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65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4916085" y="540229"/>
            <a:ext cx="7144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Workflow</a:t>
            </a:r>
            <a:endParaRPr lang="es-ES" sz="2000" i="1" dirty="0">
              <a:solidFill>
                <a:schemeClr val="tx2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9" name="Marcador de número de diapositiva 2"/>
          <p:cNvSpPr txBox="1">
            <a:spLocks/>
          </p:cNvSpPr>
          <p:nvPr/>
        </p:nvSpPr>
        <p:spPr>
          <a:xfrm>
            <a:off x="8769802" y="654017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6</a:t>
            </a:r>
            <a:endParaRPr lang="es-ES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20797" y="1533457"/>
            <a:ext cx="10391686" cy="393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8" name="CuadroTexto 17"/>
          <p:cNvSpPr txBox="1"/>
          <p:nvPr/>
        </p:nvSpPr>
        <p:spPr>
          <a:xfrm>
            <a:off x="1342774" y="3990579"/>
            <a:ext cx="18418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Option B)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342774" y="2327678"/>
            <a:ext cx="18418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Option A)</a:t>
            </a:r>
            <a:endParaRPr lang="en-GB" dirty="0">
              <a:latin typeface="Century Gothic" panose="020B0502020202020204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2993937" y="1381292"/>
            <a:ext cx="7958028" cy="2034266"/>
            <a:chOff x="2457910" y="889860"/>
            <a:chExt cx="7958028" cy="2034266"/>
          </a:xfrm>
        </p:grpSpPr>
        <p:grpSp>
          <p:nvGrpSpPr>
            <p:cNvPr id="2" name="Grupo 1"/>
            <p:cNvGrpSpPr/>
            <p:nvPr/>
          </p:nvGrpSpPr>
          <p:grpSpPr>
            <a:xfrm>
              <a:off x="2457910" y="889860"/>
              <a:ext cx="7958028" cy="2034266"/>
              <a:chOff x="2470043" y="869646"/>
              <a:chExt cx="7958028" cy="2034266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2470043" y="869646"/>
                <a:ext cx="7958028" cy="2034266"/>
                <a:chOff x="1757023" y="3520439"/>
                <a:chExt cx="7958028" cy="2034266"/>
              </a:xfrm>
            </p:grpSpPr>
            <p:pic>
              <p:nvPicPr>
                <p:cNvPr id="21" name="Imagen 20"/>
                <p:cNvPicPr>
                  <a:picLocks noChangeAspect="1"/>
                </p:cNvPicPr>
                <p:nvPr/>
              </p:nvPicPr>
              <p:blipFill rotWithShape="1">
                <a:blip r:embed="rId2"/>
                <a:srcRect t="4867"/>
                <a:stretch/>
              </p:blipFill>
              <p:spPr>
                <a:xfrm>
                  <a:off x="1757023" y="3520439"/>
                  <a:ext cx="7958028" cy="1915998"/>
                </a:xfrm>
                <a:prstGeom prst="rect">
                  <a:avLst/>
                </a:prstGeom>
              </p:spPr>
            </p:pic>
            <p:sp>
              <p:nvSpPr>
                <p:cNvPr id="22" name="CuadroTexto 21"/>
                <p:cNvSpPr txBox="1"/>
                <p:nvPr/>
              </p:nvSpPr>
              <p:spPr>
                <a:xfrm>
                  <a:off x="1914791" y="5173497"/>
                  <a:ext cx="1842652" cy="381208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  <a:tint val="66000"/>
                        <a:satMod val="16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  <a:tint val="44500"/>
                        <a:satMod val="1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ES" dirty="0" smtClean="0">
                      <a:latin typeface="Segoe UI Semilight" panose="020B0402040204020203" pitchFamily="34" charset="0"/>
                      <a:cs typeface="Segoe UI Semilight" panose="020B0402040204020203" pitchFamily="34" charset="0"/>
                    </a:rPr>
                    <a:t>STEP 1</a:t>
                  </a:r>
                  <a:endParaRPr lang="es-ES" dirty="0">
                    <a:latin typeface="Segoe UI Semilight" panose="020B0402040204020203" pitchFamily="34" charset="0"/>
                    <a:cs typeface="Segoe UI Semilight" panose="020B0402040204020203" pitchFamily="34" charset="0"/>
                  </a:endParaRPr>
                </a:p>
              </p:txBody>
            </p:sp>
            <p:sp>
              <p:nvSpPr>
                <p:cNvPr id="23" name="CuadroTexto 22"/>
                <p:cNvSpPr txBox="1"/>
                <p:nvPr/>
              </p:nvSpPr>
              <p:spPr>
                <a:xfrm>
                  <a:off x="4267201" y="5172923"/>
                  <a:ext cx="4541520" cy="381782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  <a:tint val="66000"/>
                        <a:satMod val="16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  <a:tint val="44500"/>
                        <a:satMod val="1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ES" dirty="0" smtClean="0">
                      <a:latin typeface="Segoe UI Semilight" panose="020B0402040204020203" pitchFamily="34" charset="0"/>
                      <a:cs typeface="Segoe UI Semilight" panose="020B0402040204020203" pitchFamily="34" charset="0"/>
                    </a:rPr>
                    <a:t>STEP 2</a:t>
                  </a:r>
                  <a:endParaRPr lang="es-ES" dirty="0">
                    <a:latin typeface="Segoe UI Semilight" panose="020B0402040204020203" pitchFamily="34" charset="0"/>
                    <a:cs typeface="Segoe UI Semilight" panose="020B0402040204020203" pitchFamily="34" charset="0"/>
                  </a:endParaRPr>
                </a:p>
              </p:txBody>
            </p:sp>
          </p:grpSp>
          <p:sp>
            <p:nvSpPr>
              <p:cNvPr id="24" name="Rectángulo 23"/>
              <p:cNvSpPr/>
              <p:nvPr/>
            </p:nvSpPr>
            <p:spPr>
              <a:xfrm>
                <a:off x="2662604" y="1275442"/>
                <a:ext cx="1649246" cy="95972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5" name="CuadroTexto 24"/>
            <p:cNvSpPr txBox="1"/>
            <p:nvPr/>
          </p:nvSpPr>
          <p:spPr>
            <a:xfrm>
              <a:off x="2693559" y="1460108"/>
              <a:ext cx="15873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err="1" smtClean="0">
                  <a:solidFill>
                    <a:schemeClr val="bg1"/>
                  </a:solidFill>
                  <a:latin typeface="Century Gothic" panose="020B0502020202020204" pitchFamily="34" charset="0"/>
                  <a:cs typeface="Segoe UI Semilight" panose="020B0402040204020203" pitchFamily="34" charset="0"/>
                </a:rPr>
                <a:t>Sample</a:t>
              </a:r>
              <a:r>
                <a:rPr lang="es-ES" sz="2400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Segoe UI Semilight" panose="020B0402040204020203" pitchFamily="34" charset="0"/>
                </a:rPr>
                <a:t> </a:t>
              </a:r>
              <a:br>
                <a:rPr lang="es-ES" sz="2400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Segoe UI Semilight" panose="020B0402040204020203" pitchFamily="34" charset="0"/>
                </a:rPr>
              </a:br>
              <a:r>
                <a:rPr lang="es-ES" sz="800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Segoe UI Semilight" panose="020B0402040204020203" pitchFamily="34" charset="0"/>
                </a:rPr>
                <a:t>(</a:t>
              </a:r>
              <a:r>
                <a:rPr lang="es-ES" sz="800" dirty="0" err="1" smtClean="0">
                  <a:solidFill>
                    <a:schemeClr val="bg1"/>
                  </a:solidFill>
                  <a:latin typeface="Century Gothic" panose="020B0502020202020204" pitchFamily="34" charset="0"/>
                  <a:cs typeface="Segoe UI Semilight" panose="020B0402040204020203" pitchFamily="34" charset="0"/>
                </a:rPr>
                <a:t>with</a:t>
              </a:r>
              <a:r>
                <a:rPr lang="es-ES" sz="800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Segoe UI Semilight" panose="020B0402040204020203" pitchFamily="34" charset="0"/>
                </a:rPr>
                <a:t> </a:t>
              </a:r>
              <a:r>
                <a:rPr lang="es-ES" sz="800" dirty="0" err="1" smtClean="0">
                  <a:solidFill>
                    <a:schemeClr val="bg1"/>
                  </a:solidFill>
                  <a:latin typeface="Century Gothic" panose="020B0502020202020204" pitchFamily="34" charset="0"/>
                  <a:cs typeface="Segoe UI Semilight" panose="020B0402040204020203" pitchFamily="34" charset="0"/>
                </a:rPr>
                <a:t>preservation</a:t>
              </a:r>
              <a:r>
                <a:rPr lang="es-ES" sz="800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Segoe UI Semilight" panose="020B0402040204020203" pitchFamily="34" charset="0"/>
                </a:rPr>
                <a:t> </a:t>
              </a:r>
              <a:r>
                <a:rPr lang="es-ES" sz="800" dirty="0" err="1" smtClean="0">
                  <a:solidFill>
                    <a:schemeClr val="bg1"/>
                  </a:solidFill>
                  <a:latin typeface="Century Gothic" panose="020B0502020202020204" pitchFamily="34" charset="0"/>
                  <a:cs typeface="Segoe UI Semilight" panose="020B0402040204020203" pitchFamily="34" charset="0"/>
                </a:rPr>
                <a:t>medium</a:t>
              </a:r>
              <a:r>
                <a:rPr lang="es-ES" sz="800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Segoe UI Semilight" panose="020B0402040204020203" pitchFamily="34" charset="0"/>
                </a:rPr>
                <a:t>)</a:t>
              </a:r>
              <a:endParaRPr lang="es-ES" sz="800" dirty="0">
                <a:solidFill>
                  <a:schemeClr val="bg1"/>
                </a:solidFill>
                <a:latin typeface="Century Gothic" panose="020B0502020202020204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26" name="CuadroTexto 25"/>
            <p:cNvSpPr txBox="1"/>
            <p:nvPr/>
          </p:nvSpPr>
          <p:spPr>
            <a:xfrm>
              <a:off x="4447290" y="1207672"/>
              <a:ext cx="369332" cy="93966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s-ES" sz="12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Lysis buffer</a:t>
              </a:r>
              <a:endParaRPr lang="es-ES" sz="1200" dirty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2993937" y="3494993"/>
            <a:ext cx="7958028" cy="2687010"/>
            <a:chOff x="2598442" y="3444239"/>
            <a:chExt cx="7958028" cy="2687010"/>
          </a:xfrm>
        </p:grpSpPr>
        <p:grpSp>
          <p:nvGrpSpPr>
            <p:cNvPr id="12" name="Grupo 11"/>
            <p:cNvGrpSpPr/>
            <p:nvPr/>
          </p:nvGrpSpPr>
          <p:grpSpPr>
            <a:xfrm>
              <a:off x="2598442" y="3444239"/>
              <a:ext cx="7958028" cy="2687010"/>
              <a:chOff x="1757023" y="3520439"/>
              <a:chExt cx="7958028" cy="2687010"/>
            </a:xfrm>
          </p:grpSpPr>
          <p:sp>
            <p:nvSpPr>
              <p:cNvPr id="13" name="CuadroTexto 12"/>
              <p:cNvSpPr txBox="1"/>
              <p:nvPr/>
            </p:nvSpPr>
            <p:spPr>
              <a:xfrm>
                <a:off x="1914791" y="5684229"/>
                <a:ext cx="1842652" cy="52322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RNA extraction reagents not included</a:t>
                </a:r>
                <a:endParaRPr lang="en-GB" sz="140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</p:txBody>
          </p:sp>
          <p:pic>
            <p:nvPicPr>
              <p:cNvPr id="15" name="Imagen 14"/>
              <p:cNvPicPr>
                <a:picLocks noChangeAspect="1"/>
              </p:cNvPicPr>
              <p:nvPr/>
            </p:nvPicPr>
            <p:blipFill rotWithShape="1">
              <a:blip r:embed="rId2"/>
              <a:srcRect t="4867"/>
              <a:stretch/>
            </p:blipFill>
            <p:spPr>
              <a:xfrm>
                <a:off x="1757023" y="3520439"/>
                <a:ext cx="7958028" cy="1915998"/>
              </a:xfrm>
              <a:prstGeom prst="rect">
                <a:avLst/>
              </a:prstGeom>
            </p:spPr>
          </p:pic>
          <p:sp>
            <p:nvSpPr>
              <p:cNvPr id="16" name="CuadroTexto 15"/>
              <p:cNvSpPr txBox="1"/>
              <p:nvPr/>
            </p:nvSpPr>
            <p:spPr>
              <a:xfrm>
                <a:off x="1914791" y="5173497"/>
                <a:ext cx="1842652" cy="38120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dirty="0" smtClean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STEP 1</a:t>
                </a:r>
                <a:endParaRPr lang="es-ES" dirty="0"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17" name="CuadroTexto 16"/>
              <p:cNvSpPr txBox="1"/>
              <p:nvPr/>
            </p:nvSpPr>
            <p:spPr>
              <a:xfrm>
                <a:off x="4267201" y="5172923"/>
                <a:ext cx="4541520" cy="38178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dirty="0" smtClean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STEP 2</a:t>
                </a:r>
                <a:endParaRPr lang="es-ES" dirty="0"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</p:txBody>
          </p:sp>
        </p:grpSp>
        <p:sp>
          <p:nvSpPr>
            <p:cNvPr id="27" name="Rectángulo 26"/>
            <p:cNvSpPr/>
            <p:nvPr/>
          </p:nvSpPr>
          <p:spPr>
            <a:xfrm>
              <a:off x="2756210" y="3885192"/>
              <a:ext cx="1691080" cy="94194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8" name="CuadroTexto 27"/>
            <p:cNvSpPr txBox="1"/>
            <p:nvPr/>
          </p:nvSpPr>
          <p:spPr>
            <a:xfrm>
              <a:off x="2808082" y="4006021"/>
              <a:ext cx="15873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dirty="0" err="1" smtClean="0">
                  <a:solidFill>
                    <a:schemeClr val="bg1"/>
                  </a:solidFill>
                  <a:latin typeface="Century Gothic" panose="020B0502020202020204" pitchFamily="34" charset="0"/>
                  <a:cs typeface="Segoe UI Semilight" panose="020B0402040204020203" pitchFamily="34" charset="0"/>
                </a:rPr>
                <a:t>Extracted</a:t>
              </a:r>
              <a:r>
                <a:rPr lang="es-ES" sz="2000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Segoe UI Semilight" panose="020B0402040204020203" pitchFamily="34" charset="0"/>
                </a:rPr>
                <a:t> RNA</a:t>
              </a:r>
              <a:endParaRPr lang="es-ES" sz="700" dirty="0">
                <a:solidFill>
                  <a:schemeClr val="bg1"/>
                </a:solidFill>
                <a:latin typeface="Century Gothic" panose="020B0502020202020204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29" name="CuadroTexto 28"/>
            <p:cNvSpPr txBox="1"/>
            <p:nvPr/>
          </p:nvSpPr>
          <p:spPr>
            <a:xfrm>
              <a:off x="4581610" y="3785526"/>
              <a:ext cx="369332" cy="93966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s-ES" sz="12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Lysis buffer</a:t>
              </a:r>
              <a:endParaRPr lang="es-ES" sz="1200" dirty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628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4916085" y="540229"/>
            <a:ext cx="7144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Validated qPCR thermal-cyclers</a:t>
            </a:r>
            <a:endParaRPr lang="es-ES" sz="2000" i="1" dirty="0">
              <a:solidFill>
                <a:schemeClr val="tx2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9" name="Marcador de número de diapositiva 2"/>
          <p:cNvSpPr txBox="1">
            <a:spLocks/>
          </p:cNvSpPr>
          <p:nvPr/>
        </p:nvSpPr>
        <p:spPr>
          <a:xfrm>
            <a:off x="8769802" y="654017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6</a:t>
            </a:r>
            <a:endParaRPr lang="es-ES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20797" y="1533457"/>
            <a:ext cx="10391686" cy="393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0" name="CuadroTexto 29"/>
          <p:cNvSpPr txBox="1"/>
          <p:nvPr/>
        </p:nvSpPr>
        <p:spPr>
          <a:xfrm>
            <a:off x="820797" y="1533457"/>
            <a:ext cx="10391686" cy="393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grpSp>
        <p:nvGrpSpPr>
          <p:cNvPr id="31" name="Grupo 30"/>
          <p:cNvGrpSpPr/>
          <p:nvPr/>
        </p:nvGrpSpPr>
        <p:grpSpPr>
          <a:xfrm>
            <a:off x="1818297" y="2202630"/>
            <a:ext cx="3097788" cy="3776947"/>
            <a:chOff x="1193342" y="2202630"/>
            <a:chExt cx="3097788" cy="3776947"/>
          </a:xfrm>
        </p:grpSpPr>
        <p:pic>
          <p:nvPicPr>
            <p:cNvPr id="32" name="Picture 2" descr="CFX96 Touch Real-Time PCR Detection System | Life Science Research | Bio-Rad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490" r="14996"/>
            <a:stretch/>
          </p:blipFill>
          <p:spPr bwMode="auto">
            <a:xfrm>
              <a:off x="1193342" y="2202630"/>
              <a:ext cx="3097788" cy="30853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CuadroTexto 32"/>
            <p:cNvSpPr txBox="1"/>
            <p:nvPr/>
          </p:nvSpPr>
          <p:spPr>
            <a:xfrm>
              <a:off x="1798287" y="5148580"/>
              <a:ext cx="18878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Bio</a:t>
              </a:r>
              <a:r>
                <a:rPr lang="es-E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-Rad </a:t>
              </a:r>
              <a:r>
                <a:rPr lang="es-E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CFX96</a:t>
              </a:r>
              <a:r>
                <a:rPr lang="es-ES" sz="2400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TM</a:t>
              </a:r>
              <a:r>
                <a:rPr lang="es-E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 DX </a:t>
              </a:r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6886479" y="1834231"/>
            <a:ext cx="3563625" cy="4145346"/>
            <a:chOff x="6550067" y="1926564"/>
            <a:chExt cx="3563625" cy="4145346"/>
          </a:xfrm>
        </p:grpSpPr>
        <p:pic>
          <p:nvPicPr>
            <p:cNvPr id="35" name="Picture 4" descr="QuantStudio 5 Real-Time PCR System, 96-Well at Rs 1499998/unit | ID:  2232219341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3303" y="1926564"/>
              <a:ext cx="3137155" cy="3175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CuadroTexto 35"/>
            <p:cNvSpPr txBox="1"/>
            <p:nvPr/>
          </p:nvSpPr>
          <p:spPr>
            <a:xfrm>
              <a:off x="6550067" y="5056247"/>
              <a:ext cx="35636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1200" dirty="0">
                <a:latin typeface="Century Gothic" panose="020B0502020202020204" pitchFamily="34" charset="0"/>
              </a:endParaRPr>
            </a:p>
            <a:p>
              <a:pPr algn="ctr"/>
              <a:r>
                <a:rPr lang="it-IT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Thermo Scientific (ABI) QuantStudio</a:t>
              </a:r>
              <a:r>
                <a:rPr lang="it-IT" sz="2400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TM</a:t>
              </a:r>
              <a:r>
                <a:rPr lang="it-IT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 5 DX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451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4916085" y="540229"/>
            <a:ext cx="7144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Components</a:t>
            </a:r>
            <a:endParaRPr lang="es-ES" sz="2000" i="1" dirty="0">
              <a:solidFill>
                <a:schemeClr val="tx2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9" name="Marcador de número de diapositiva 2"/>
          <p:cNvSpPr txBox="1">
            <a:spLocks/>
          </p:cNvSpPr>
          <p:nvPr/>
        </p:nvSpPr>
        <p:spPr>
          <a:xfrm>
            <a:off x="8769802" y="654017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7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820797" y="1533457"/>
            <a:ext cx="10391686" cy="393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graphicFrame>
        <p:nvGraphicFramePr>
          <p:cNvPr id="31" name="Diagrama 30"/>
          <p:cNvGraphicFramePr/>
          <p:nvPr>
            <p:extLst>
              <p:ext uri="{D42A27DB-BD31-4B8C-83A1-F6EECF244321}">
                <p14:modId xmlns:p14="http://schemas.microsoft.com/office/powerpoint/2010/main" val="562003420"/>
              </p:ext>
            </p:extLst>
          </p:nvPr>
        </p:nvGraphicFramePr>
        <p:xfrm>
          <a:off x="1600678" y="1240159"/>
          <a:ext cx="9285857" cy="4211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" name="CuadroTexto 31"/>
          <p:cNvSpPr txBox="1"/>
          <p:nvPr/>
        </p:nvSpPr>
        <p:spPr>
          <a:xfrm>
            <a:off x="410340" y="5960278"/>
            <a:ext cx="298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* Internal </a:t>
            </a:r>
            <a:r>
              <a:rPr lang="en-GB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Control (IC) inside</a:t>
            </a:r>
          </a:p>
        </p:txBody>
      </p:sp>
    </p:spTree>
    <p:extLst>
      <p:ext uri="{BB962C8B-B14F-4D97-AF65-F5344CB8AC3E}">
        <p14:creationId xmlns:p14="http://schemas.microsoft.com/office/powerpoint/2010/main" val="23872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4916085" y="540229"/>
            <a:ext cx="7144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Reaction setup</a:t>
            </a:r>
            <a:endParaRPr lang="es-ES" sz="2000" i="1" dirty="0">
              <a:solidFill>
                <a:schemeClr val="tx2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9" name="Marcador de número de diapositiva 2"/>
          <p:cNvSpPr txBox="1">
            <a:spLocks/>
          </p:cNvSpPr>
          <p:nvPr/>
        </p:nvSpPr>
        <p:spPr>
          <a:xfrm>
            <a:off x="8769802" y="654017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8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820797" y="1533457"/>
            <a:ext cx="10391686" cy="393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820797" y="1533457"/>
            <a:ext cx="10391686" cy="393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grpSp>
        <p:nvGrpSpPr>
          <p:cNvPr id="8" name="Grupo 7"/>
          <p:cNvGrpSpPr/>
          <p:nvPr/>
        </p:nvGrpSpPr>
        <p:grpSpPr>
          <a:xfrm>
            <a:off x="1010578" y="1326698"/>
            <a:ext cx="3074732" cy="4524315"/>
            <a:chOff x="820797" y="1156135"/>
            <a:chExt cx="3074732" cy="4524315"/>
          </a:xfrm>
        </p:grpSpPr>
        <p:grpSp>
          <p:nvGrpSpPr>
            <p:cNvPr id="9" name="Grupo 8"/>
            <p:cNvGrpSpPr/>
            <p:nvPr/>
          </p:nvGrpSpPr>
          <p:grpSpPr>
            <a:xfrm>
              <a:off x="820797" y="1156135"/>
              <a:ext cx="3074732" cy="4524315"/>
              <a:chOff x="2661834" y="1099480"/>
              <a:chExt cx="3074732" cy="4524315"/>
            </a:xfrm>
          </p:grpSpPr>
          <p:sp>
            <p:nvSpPr>
              <p:cNvPr id="11" name="CuadroTexto 10"/>
              <p:cNvSpPr txBox="1"/>
              <p:nvPr/>
            </p:nvSpPr>
            <p:spPr>
              <a:xfrm>
                <a:off x="2661834" y="1099480"/>
                <a:ext cx="3074732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u="sng" dirty="0">
                    <a:solidFill>
                      <a:schemeClr val="bg2">
                        <a:lumMod val="25000"/>
                      </a:schemeClr>
                    </a:soli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PCR Mix</a:t>
                </a:r>
              </a:p>
              <a:p>
                <a:pPr algn="ctr"/>
                <a:endParaRPr lang="en-GB" u="sng" dirty="0"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  <a:p>
                <a:pPr algn="ctr"/>
                <a:endParaRPr lang="en-GB" u="sng" dirty="0"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  <a:p>
                <a:pPr algn="ctr"/>
                <a:endParaRPr lang="en-GB" u="sng" dirty="0"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  <a:p>
                <a:pPr algn="ctr"/>
                <a:endParaRPr lang="en-GB" u="sng" dirty="0"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  <a:p>
                <a:pPr algn="ctr"/>
                <a:endParaRPr lang="en-GB" u="sng" dirty="0"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  <a:p>
                <a:pPr algn="ctr"/>
                <a:endParaRPr lang="en-GB" u="sng" dirty="0"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  <a:p>
                <a:pPr algn="ctr"/>
                <a:endParaRPr lang="en-GB" u="sng" dirty="0"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  <a:p>
                <a:pPr algn="ctr"/>
                <a:endParaRPr lang="en-GB" u="sng" dirty="0"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  <a:p>
                <a:pPr algn="ctr"/>
                <a:endParaRPr lang="en-GB" u="sng" dirty="0"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  <a:p>
                <a:pPr algn="ctr"/>
                <a:endParaRPr lang="en-GB" u="sng" dirty="0"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GB" dirty="0">
                    <a:solidFill>
                      <a:schemeClr val="bg2">
                        <a:lumMod val="25000"/>
                      </a:schemeClr>
                    </a:soli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33 µl RT-PCR Reagent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GB" dirty="0">
                    <a:solidFill>
                      <a:schemeClr val="bg2">
                        <a:lumMod val="25000"/>
                      </a:schemeClr>
                    </a:soli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 2 µl Enzyme Mixture</a:t>
                </a:r>
              </a:p>
              <a:p>
                <a:pPr algn="ctr">
                  <a:lnSpc>
                    <a:spcPct val="200000"/>
                  </a:lnSpc>
                </a:pPr>
                <a:r>
                  <a:rPr lang="en-GB" dirty="0">
                    <a:solidFill>
                      <a:schemeClr val="bg2">
                        <a:lumMod val="25000"/>
                      </a:schemeClr>
                    </a:soli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35 µl/sample</a:t>
                </a:r>
              </a:p>
            </p:txBody>
          </p:sp>
          <p:cxnSp>
            <p:nvCxnSpPr>
              <p:cNvPr id="12" name="Conector recto 11"/>
              <p:cNvCxnSpPr/>
              <p:nvPr/>
            </p:nvCxnSpPr>
            <p:spPr>
              <a:xfrm>
                <a:off x="2807498" y="5063705"/>
                <a:ext cx="263105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39567" y="1403242"/>
              <a:ext cx="1600200" cy="2695575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5635448" y="1830457"/>
            <a:ext cx="5766816" cy="3826888"/>
            <a:chOff x="5635448" y="1830457"/>
            <a:chExt cx="5766816" cy="3826888"/>
          </a:xfrm>
        </p:grpSpPr>
        <p:grpSp>
          <p:nvGrpSpPr>
            <p:cNvPr id="15" name="Grupo 14"/>
            <p:cNvGrpSpPr/>
            <p:nvPr/>
          </p:nvGrpSpPr>
          <p:grpSpPr>
            <a:xfrm>
              <a:off x="5635448" y="1830457"/>
              <a:ext cx="5766816" cy="3331126"/>
              <a:chOff x="5553523" y="1553289"/>
              <a:chExt cx="5766816" cy="3331126"/>
            </a:xfrm>
          </p:grpSpPr>
          <p:pic>
            <p:nvPicPr>
              <p:cNvPr id="17" name="Imagen 1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53523" y="3654345"/>
                <a:ext cx="3911844" cy="1230070"/>
              </a:xfrm>
              <a:prstGeom prst="rect">
                <a:avLst/>
              </a:prstGeom>
            </p:spPr>
          </p:pic>
          <p:grpSp>
            <p:nvGrpSpPr>
              <p:cNvPr id="18" name="Grupo 17"/>
              <p:cNvGrpSpPr/>
              <p:nvPr/>
            </p:nvGrpSpPr>
            <p:grpSpPr>
              <a:xfrm>
                <a:off x="8220517" y="1553289"/>
                <a:ext cx="3099822" cy="2124465"/>
                <a:chOff x="8220517" y="1553289"/>
                <a:chExt cx="3099822" cy="2124465"/>
              </a:xfrm>
            </p:grpSpPr>
            <p:pic>
              <p:nvPicPr>
                <p:cNvPr id="19" name="Imagen 18"/>
                <p:cNvPicPr>
                  <a:picLocks noChangeAspect="1"/>
                </p:cNvPicPr>
                <p:nvPr/>
              </p:nvPicPr>
              <p:blipFill rotWithShape="1"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 r="16911" b="9926"/>
                <a:stretch/>
              </p:blipFill>
              <p:spPr>
                <a:xfrm flipH="1">
                  <a:off x="9133625" y="2864012"/>
                  <a:ext cx="779042" cy="813742"/>
                </a:xfrm>
                <a:prstGeom prst="rect">
                  <a:avLst/>
                </a:prstGeom>
              </p:spPr>
            </p:pic>
            <p:sp>
              <p:nvSpPr>
                <p:cNvPr id="20" name="CuadroTexto 19"/>
                <p:cNvSpPr txBox="1"/>
                <p:nvPr/>
              </p:nvSpPr>
              <p:spPr>
                <a:xfrm>
                  <a:off x="8220517" y="1553289"/>
                  <a:ext cx="3099822" cy="133882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GB" dirty="0">
                      <a:solidFill>
                        <a:schemeClr val="bg2">
                          <a:lumMod val="25000"/>
                        </a:schemeClr>
                      </a:solidFill>
                      <a:latin typeface="Segoe UI Semilight" panose="020B0402040204020203" pitchFamily="34" charset="0"/>
                      <a:cs typeface="Segoe UI Semilight" panose="020B0402040204020203" pitchFamily="34" charset="0"/>
                    </a:rPr>
                    <a:t>35 µl PCR Mix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GB" dirty="0">
                      <a:solidFill>
                        <a:schemeClr val="bg2">
                          <a:lumMod val="25000"/>
                        </a:schemeClr>
                      </a:solidFill>
                      <a:latin typeface="Segoe UI Semilight" panose="020B0402040204020203" pitchFamily="34" charset="0"/>
                      <a:cs typeface="Segoe UI Semilight" panose="020B0402040204020203" pitchFamily="34" charset="0"/>
                    </a:rPr>
                    <a:t>10 µl sample (or NC or PC)</a:t>
                  </a:r>
                  <a:br>
                    <a:rPr lang="en-GB" dirty="0">
                      <a:solidFill>
                        <a:schemeClr val="bg2">
                          <a:lumMod val="25000"/>
                        </a:schemeClr>
                      </a:solidFill>
                      <a:latin typeface="Segoe UI Semilight" panose="020B0402040204020203" pitchFamily="34" charset="0"/>
                      <a:cs typeface="Segoe UI Semilight" panose="020B0402040204020203" pitchFamily="34" charset="0"/>
                    </a:rPr>
                  </a:br>
                  <a:r>
                    <a:rPr lang="en-GB" dirty="0">
                      <a:solidFill>
                        <a:schemeClr val="bg2">
                          <a:lumMod val="25000"/>
                        </a:schemeClr>
                      </a:solidFill>
                      <a:latin typeface="Segoe UI Semilight" panose="020B0402040204020203" pitchFamily="34" charset="0"/>
                      <a:cs typeface="Segoe UI Semilight" panose="020B0402040204020203" pitchFamily="34" charset="0"/>
                    </a:rPr>
                    <a:t> </a:t>
                  </a:r>
                  <a:r>
                    <a:rPr lang="en-GB" dirty="0" smtClean="0">
                      <a:solidFill>
                        <a:schemeClr val="bg2">
                          <a:lumMod val="25000"/>
                        </a:schemeClr>
                      </a:solidFill>
                      <a:latin typeface="Segoe UI Semilight" panose="020B0402040204020203" pitchFamily="34" charset="0"/>
                      <a:cs typeface="Segoe UI Semilight" panose="020B0402040204020203" pitchFamily="34" charset="0"/>
                    </a:rPr>
                    <a:t>5 </a:t>
                  </a:r>
                  <a:r>
                    <a:rPr lang="en-GB" dirty="0">
                      <a:solidFill>
                        <a:schemeClr val="bg2">
                          <a:lumMod val="25000"/>
                        </a:schemeClr>
                      </a:solidFill>
                      <a:latin typeface="Segoe UI Semilight" panose="020B0402040204020203" pitchFamily="34" charset="0"/>
                      <a:cs typeface="Segoe UI Semilight" panose="020B0402040204020203" pitchFamily="34" charset="0"/>
                    </a:rPr>
                    <a:t>µl </a:t>
                  </a:r>
                  <a:r>
                    <a:rPr lang="en-GB" dirty="0" err="1">
                      <a:solidFill>
                        <a:schemeClr val="bg2">
                          <a:lumMod val="25000"/>
                        </a:schemeClr>
                      </a:solidFill>
                      <a:latin typeface="Segoe UI Semilight" panose="020B0402040204020203" pitchFamily="34" charset="0"/>
                      <a:cs typeface="Segoe UI Semilight" panose="020B0402040204020203" pitchFamily="34" charset="0"/>
                    </a:rPr>
                    <a:t>Lysis</a:t>
                  </a:r>
                  <a:r>
                    <a:rPr lang="en-GB" dirty="0">
                      <a:solidFill>
                        <a:schemeClr val="bg2">
                          <a:lumMod val="25000"/>
                        </a:schemeClr>
                      </a:solidFill>
                      <a:latin typeface="Segoe UI Semilight" panose="020B0402040204020203" pitchFamily="34" charset="0"/>
                      <a:cs typeface="Segoe UI Semilight" panose="020B0402040204020203" pitchFamily="34" charset="0"/>
                    </a:rPr>
                    <a:t> Buffer</a:t>
                  </a:r>
                </a:p>
              </p:txBody>
            </p:sp>
          </p:grpSp>
        </p:grpSp>
        <p:sp>
          <p:nvSpPr>
            <p:cNvPr id="16" name="CuadroTexto 15"/>
            <p:cNvSpPr txBox="1"/>
            <p:nvPr/>
          </p:nvSpPr>
          <p:spPr>
            <a:xfrm>
              <a:off x="5908796" y="5288013"/>
              <a:ext cx="33651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2">
                      <a:lumMod val="25000"/>
                    </a:schemeClr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Total volume/reaction: 50 µl</a:t>
              </a:r>
            </a:p>
          </p:txBody>
        </p:sp>
      </p:grpSp>
      <p:cxnSp>
        <p:nvCxnSpPr>
          <p:cNvPr id="21" name="Conector recto 20"/>
          <p:cNvCxnSpPr/>
          <p:nvPr/>
        </p:nvCxnSpPr>
        <p:spPr>
          <a:xfrm flipH="1">
            <a:off x="4606068" y="1326698"/>
            <a:ext cx="1" cy="452431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3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327</Words>
  <Application>Microsoft Office PowerPoint</Application>
  <PresentationFormat>Panorámica</PresentationFormat>
  <Paragraphs>112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Segoe UI Semilight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</dc:creator>
  <cp:lastModifiedBy>Paula Lasheras</cp:lastModifiedBy>
  <cp:revision>183</cp:revision>
  <dcterms:created xsi:type="dcterms:W3CDTF">2020-09-01T12:30:21Z</dcterms:created>
  <dcterms:modified xsi:type="dcterms:W3CDTF">2020-10-08T15:11:03Z</dcterms:modified>
</cp:coreProperties>
</file>